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  <p:embeddedFont>
      <p:font typeface="Helvetica Neue"/>
      <p:regular r:id="rId16"/>
      <p:bold r:id="rId17"/>
      <p:italic r:id="rId18"/>
      <p:boldItalic r:id="rId19"/>
    </p:embeddedFont>
    <p:embeddedFont>
      <p:font typeface="Bree Serif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reeSerif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17" Type="http://schemas.openxmlformats.org/officeDocument/2006/relationships/font" Target="fonts/HelveticaNeue-bold.fntdata"/><Relationship Id="rId16" Type="http://schemas.openxmlformats.org/officeDocument/2006/relationships/font" Target="fonts/HelveticaNeue-regular.fntdata"/><Relationship Id="rId5" Type="http://schemas.openxmlformats.org/officeDocument/2006/relationships/slide" Target="slides/slide1.xml"/><Relationship Id="rId19" Type="http://schemas.openxmlformats.org/officeDocument/2006/relationships/font" Target="fonts/HelveticaNeue-boldItalic.fntdata"/><Relationship Id="rId6" Type="http://schemas.openxmlformats.org/officeDocument/2006/relationships/slide" Target="slides/slide2.xml"/><Relationship Id="rId18" Type="http://schemas.openxmlformats.org/officeDocument/2006/relationships/font" Target="fonts/HelveticaNeue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d13591ecc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d13591ecc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2f04cfacf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2f04cfac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32078cd0a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32078cd0a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d13591ecce_0_5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d13591ecce_0_5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30cb6f6fb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30cb6f6fb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2f04cfacfa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2f04cfacfa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30cb6f6fb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30cb6f6fb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2" name="Google Shape;112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3" name="Google Shape;113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6" name="Google Shape;116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7" name="Google Shape;117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0" name="Google Shape;120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1" name="Google Shape;121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2" name="Google Shape;122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0" name="Google Shape;70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066469" y="4453350"/>
            <a:ext cx="1547257" cy="393600"/>
          </a:xfrm>
          <a:prstGeom prst="rect">
            <a:avLst/>
          </a:prstGeom>
          <a:noFill/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6" name="Google Shape;76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7" name="Google Shape;77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1" name="Google Shape;81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2" name="Google Shape;82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5" name="Google Shape;85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6" name="Google Shape;86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7" name="Google Shape;87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0" name="Google Shape;90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1" name="Google Shape;91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4" name="Google Shape;94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5" name="Google Shape;95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1" name="Google Shape;101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2" name="Google Shape;102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3" name="Google Shape;103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9" name="Google Shape;109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/>
          <p:nvPr>
            <p:ph type="title"/>
          </p:nvPr>
        </p:nvSpPr>
        <p:spPr>
          <a:xfrm>
            <a:off x="698475" y="582200"/>
            <a:ext cx="76263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Bree Serif"/>
                <a:ea typeface="Bree Serif"/>
                <a:cs typeface="Bree Serif"/>
                <a:sym typeface="Bree Serif"/>
              </a:rPr>
              <a:t>Job Descriptions</a:t>
            </a:r>
            <a:endParaRPr sz="480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130" name="Google Shape;130;p13"/>
          <p:cNvSpPr txBox="1"/>
          <p:nvPr>
            <p:ph idx="2" type="body"/>
          </p:nvPr>
        </p:nvSpPr>
        <p:spPr>
          <a:xfrm>
            <a:off x="4638675" y="1782750"/>
            <a:ext cx="3686100" cy="206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Desired</a:t>
            </a:r>
            <a:r>
              <a:rPr lang="en" sz="4500"/>
              <a:t> Profile</a:t>
            </a:r>
            <a:endParaRPr sz="4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500"/>
              <a:t>Skills Required</a:t>
            </a:r>
            <a:endParaRPr sz="4500"/>
          </a:p>
        </p:txBody>
      </p:sp>
      <p:pic>
        <p:nvPicPr>
          <p:cNvPr id="131" name="Google Shape;13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087" y="1782750"/>
            <a:ext cx="3096023" cy="206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3"/>
          <p:cNvPicPr preferRelativeResize="0"/>
          <p:nvPr/>
        </p:nvPicPr>
        <p:blipFill rotWithShape="1">
          <a:blip r:embed="rId4">
            <a:alphaModFix/>
          </a:blip>
          <a:srcRect b="0" l="0" r="73971" t="0"/>
          <a:stretch/>
        </p:blipFill>
        <p:spPr>
          <a:xfrm>
            <a:off x="4292195" y="4092100"/>
            <a:ext cx="652780" cy="63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"/>
          <p:cNvSpPr txBox="1"/>
          <p:nvPr>
            <p:ph type="title"/>
          </p:nvPr>
        </p:nvSpPr>
        <p:spPr>
          <a:xfrm>
            <a:off x="354375" y="264008"/>
            <a:ext cx="84351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Descriptions</a:t>
            </a:r>
            <a:endParaRPr/>
          </a:p>
        </p:txBody>
      </p:sp>
      <p:sp>
        <p:nvSpPr>
          <p:cNvPr id="138" name="Google Shape;138;p14"/>
          <p:cNvSpPr txBox="1"/>
          <p:nvPr/>
        </p:nvSpPr>
        <p:spPr>
          <a:xfrm>
            <a:off x="475375" y="955500"/>
            <a:ext cx="8435100" cy="3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 u="sng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Head Coach</a:t>
            </a:r>
            <a:endParaRPr b="1" sz="2000" u="sng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u="sng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Strategic Goals: Ensures staff work together to support the program vision. Ensures students learn foundational skills of sports training, performance &amp; program culture.</a:t>
            </a:r>
            <a:endParaRPr b="1" sz="16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Staff Management - attendance, finding subs, staff meetings, performance reviews,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Sports Programming - curriculum, supervise classes, student placements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Team - choreography, arranging meets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Parent relationships - students' progress and at-home practice</a:t>
            </a:r>
            <a:endParaRPr b="1"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Facility maintenance - checking equipment and maintaining gym safety.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5"/>
          <p:cNvSpPr txBox="1"/>
          <p:nvPr>
            <p:ph type="title"/>
          </p:nvPr>
        </p:nvSpPr>
        <p:spPr>
          <a:xfrm>
            <a:off x="354375" y="264008"/>
            <a:ext cx="84351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Descriptions</a:t>
            </a:r>
            <a:endParaRPr/>
          </a:p>
        </p:txBody>
      </p:sp>
      <p:sp>
        <p:nvSpPr>
          <p:cNvPr id="144" name="Google Shape;144;p15"/>
          <p:cNvSpPr txBox="1"/>
          <p:nvPr/>
        </p:nvSpPr>
        <p:spPr>
          <a:xfrm>
            <a:off x="489225" y="1087600"/>
            <a:ext cx="84351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 u="sng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Assistant </a:t>
            </a:r>
            <a:r>
              <a:rPr b="1" lang="en" sz="2000" u="sng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Head Coach</a:t>
            </a:r>
            <a:endParaRPr b="1" sz="2000" u="sng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u="sng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Strategic Goals: Support head coach with keeping staff unified and students learning foundational skills especially when head coach is unavailable.</a:t>
            </a:r>
            <a:endParaRPr b="1" sz="16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Staff Management -</a:t>
            </a:r>
            <a:r>
              <a:rPr lang="en" sz="16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managing program &amp; supervising coaches meetings when Head Coach is unavailable.</a:t>
            </a:r>
            <a:endParaRPr sz="16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Gymnastics Programming </a:t>
            </a:r>
            <a:r>
              <a:rPr lang="en" sz="16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 assist with lesson plans &amp; evaluation templates</a:t>
            </a:r>
            <a:endParaRPr b="1" sz="16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Facility maintenance</a:t>
            </a:r>
            <a:r>
              <a:rPr lang="en" sz="16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- checking equipment and maintaining program safety. Fixing &amp; organizing program space as necessary.</a:t>
            </a:r>
            <a:endParaRPr sz="16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"/>
          <p:cNvSpPr txBox="1"/>
          <p:nvPr>
            <p:ph type="title"/>
          </p:nvPr>
        </p:nvSpPr>
        <p:spPr>
          <a:xfrm>
            <a:off x="354375" y="264008"/>
            <a:ext cx="84351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Descriptions</a:t>
            </a:r>
            <a:endParaRPr/>
          </a:p>
        </p:txBody>
      </p:sp>
      <p:sp>
        <p:nvSpPr>
          <p:cNvPr id="150" name="Google Shape;150;p16"/>
          <p:cNvSpPr txBox="1"/>
          <p:nvPr/>
        </p:nvSpPr>
        <p:spPr>
          <a:xfrm>
            <a:off x="489225" y="1087600"/>
            <a:ext cx="8435100" cy="30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 u="sng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Sports Instructor</a:t>
            </a:r>
            <a:r>
              <a:rPr b="1" lang="en" sz="2000" u="sng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/ Coach</a:t>
            </a:r>
            <a:endParaRPr b="1" sz="2000" u="sng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u="sng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Strategic Goals: </a:t>
            </a:r>
            <a:r>
              <a:rPr b="1" lang="en" sz="16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Ensure </a:t>
            </a:r>
            <a:r>
              <a:rPr b="1" lang="en" sz="16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students learn skills in a safe and fun environment. Maintain positive relationship with supervisor, students and parents.</a:t>
            </a:r>
            <a:endParaRPr b="1" sz="16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Coaching classes </a:t>
            </a:r>
            <a:r>
              <a:rPr lang="en" sz="16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including executing lesson plans, demonstrating skills and/or spotting students</a:t>
            </a:r>
            <a:endParaRPr sz="16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Maintaining student safety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Attending staff meetings and trainings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Following up with students and parents</a:t>
            </a:r>
            <a:r>
              <a:rPr lang="en" sz="1800">
                <a:solidFill>
                  <a:srgbClr val="424242"/>
                </a:solidFill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/>
          <p:nvPr>
            <p:ph type="title"/>
          </p:nvPr>
        </p:nvSpPr>
        <p:spPr>
          <a:xfrm>
            <a:off x="354375" y="264008"/>
            <a:ext cx="84351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Descriptions</a:t>
            </a:r>
            <a:endParaRPr/>
          </a:p>
        </p:txBody>
      </p:sp>
      <p:sp>
        <p:nvSpPr>
          <p:cNvPr id="156" name="Google Shape;156;p17"/>
          <p:cNvSpPr txBox="1"/>
          <p:nvPr/>
        </p:nvSpPr>
        <p:spPr>
          <a:xfrm>
            <a:off x="420800" y="968900"/>
            <a:ext cx="8435100" cy="30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 u="sng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Administrator</a:t>
            </a:r>
            <a:endParaRPr b="1" sz="1200" u="sng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 u="sng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Strategic Goals: </a:t>
            </a:r>
            <a:r>
              <a:rPr b="1" lang="en" sz="16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Face of business development by interacting with customer questions and concerns. Ensures</a:t>
            </a:r>
            <a:r>
              <a:rPr b="1" lang="en" sz="16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customer satisfaction.</a:t>
            </a:r>
            <a:endParaRPr b="1" sz="1600" u="sng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Enrollment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Customer relations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Birthday Party Director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Marketing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Business Development – telling customers about what we have to offer.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/>
          <p:nvPr>
            <p:ph type="title"/>
          </p:nvPr>
        </p:nvSpPr>
        <p:spPr>
          <a:xfrm>
            <a:off x="354375" y="264008"/>
            <a:ext cx="8435100" cy="6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Descriptions</a:t>
            </a:r>
            <a:endParaRPr/>
          </a:p>
        </p:txBody>
      </p:sp>
      <p:sp>
        <p:nvSpPr>
          <p:cNvPr id="162" name="Google Shape;162;p18"/>
          <p:cNvSpPr txBox="1"/>
          <p:nvPr/>
        </p:nvSpPr>
        <p:spPr>
          <a:xfrm>
            <a:off x="443600" y="1007125"/>
            <a:ext cx="8435100" cy="30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 u="sng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Executive</a:t>
            </a:r>
            <a:endParaRPr b="1" sz="1200" u="sng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 u="sng">
              <a:solidFill>
                <a:srgbClr val="0000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Strategic Goals: Ensure that program is financially sustainable and search for ways to develop and grow the business.</a:t>
            </a:r>
            <a:endParaRPr b="1" sz="1200" u="sng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Financials &amp; corporation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Marketing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Human resources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Programming</a:t>
            </a:r>
            <a:endParaRPr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Helvetica Neue"/>
              <a:buChar char="●"/>
            </a:pPr>
            <a:r>
              <a:rPr lang="en" sz="18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Supervising Managers</a:t>
            </a:r>
            <a:endParaRPr b="1" sz="18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>
            <p:ph type="title"/>
          </p:nvPr>
        </p:nvSpPr>
        <p:spPr>
          <a:xfrm>
            <a:off x="819150" y="499100"/>
            <a:ext cx="7505700" cy="48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b="1" lang="en" sz="21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Brainstorm</a:t>
            </a:r>
            <a:endParaRPr b="1" sz="21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9"/>
          <p:cNvSpPr txBox="1"/>
          <p:nvPr/>
        </p:nvSpPr>
        <p:spPr>
          <a:xfrm>
            <a:off x="785700" y="1062600"/>
            <a:ext cx="75726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Helvetica Neue"/>
              <a:buChar char="●"/>
            </a:pPr>
            <a:r>
              <a:rPr lang="en" sz="20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are the goal for each staff member? </a:t>
            </a:r>
            <a:endParaRPr sz="20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Helvetica Neue"/>
              <a:buChar char="●"/>
            </a:pPr>
            <a:r>
              <a:rPr lang="en" sz="20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do we create a cohesive sales team that is incentivized to achieve the larger goals of the program? </a:t>
            </a:r>
            <a:endParaRPr sz="20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Helvetica Neue"/>
              <a:buChar char="●"/>
            </a:pPr>
            <a:r>
              <a:rPr lang="en" sz="20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operations systems can we put in place for next season so that the program runs smoothly?</a:t>
            </a:r>
            <a:endParaRPr sz="20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